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15" d="100"/>
          <a:sy n="115" d="100"/>
        </p:scale>
        <p:origin x="-432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F3BEF-A345-487A-BBF3-9D02CB0F7AAE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02EB5-A2C6-466E-B199-7CDDD1FFCB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87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02EB5-A2C6-466E-B199-7CDDD1FFCB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00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EA9856-1268-5E82-932B-C9721E133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DD0014A-1196-D6AD-187F-3EEAD29C1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308854A-DD1A-4871-D8E8-11691ED8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4F3C545-0ED9-17B1-046F-4907907F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1E75986-6549-89E9-31F9-A7F19BE6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21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A9DF5A-B5D0-28A1-36F8-996B9274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1AFC8D0-0C41-D415-D590-0FB99D277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5B1F6F0-4BB7-080D-9264-F19C4358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BB0CCA9-0221-42EB-0D00-2FBBC7FF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04C341E-4120-CED5-8A7D-3CB7ED3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96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D308F89-372F-85A4-CA8A-3DBD15FF2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DB864461-C033-518C-CF59-D93B0B591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DE998A-8F5F-D2B7-5562-FC1E9363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E25CF2C-75DA-EE3D-D6D3-BEEA3D65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9FE509E-E78A-66C1-E776-EC04B7BD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880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AD9EF82-CAA3-829A-B7BA-92EB8E62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F796131-F4B8-7607-1882-8C2123C1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38696FA-ABEA-9676-2247-D432C5B4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A13C877-3140-AE95-F616-A325F7C8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7661D24-E34C-5A1A-950B-61B1451F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6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EC9C6D-D5C3-5122-14E1-46392520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8375F1E-A2F0-2595-8351-B072DF630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86B9866-9E7D-FB8F-895A-AF42EE5A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EDFB388-08B1-A8B9-AB40-2D341A21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F03C009-FD7D-70A9-C800-77DFE43A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59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EB77C8-A54A-921D-F0F7-EBEDBAC5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2B910BD-446F-2357-691E-F12371CE6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42EB291-BA68-4C6B-31C1-872A3D678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E88C125-14DB-BF56-8666-58640966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B4DB79B-8C2E-63AB-CFA3-D600943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71891B9-6C27-CA2B-E380-89B624A4F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08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1A38FD-0DD0-4BCC-3607-D7DCF205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3FB9338-B1E3-280B-D532-816DC5346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7B2B8CC-C04C-949B-9FD3-203DF8E83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3EA242E-BF9D-B526-798C-DC0AF2419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8F906C1-A466-9001-323F-73B2B826D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A827888-77B4-A01A-E630-4B3DE679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055A4DC0-91B2-DF8A-5707-88F4E24A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F0CF3B20-8B66-2C6D-BE5C-D9C4CFDD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40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B9E290-7CE9-95ED-2F6B-C8D86FE6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FE626D3-75A8-57CF-62F3-B283266B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B243C29-A1D2-1D29-FA28-2ACDD86C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1A872E25-4227-66F9-2D67-A80040B9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680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1C4B12F-B5E8-B862-0889-D9F41D96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4C49ED67-BAA2-6F78-B710-37006390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729D4E1-3762-EEF7-2E6E-39AD26A8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9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4067E0-3F91-DF9C-3094-6BA7B590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E91E093-B529-7A08-B69F-CCDB5F74E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B86CA29-89C7-4713-387F-EB65BD17F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5E3EA3F-39AE-A4F2-1F76-C727FC81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D510262F-7733-963F-88FD-EF162B4C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63DCEB7-00CC-4092-F9C5-D216C7F8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93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3E60A07-A5FD-6B2D-D2CE-59FA846F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D9392A6B-4259-37D9-19D3-A375F9B69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7EB88B0-3098-D7BA-7ABA-DCFEE2B50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8E60A9D-342E-7B37-F8D0-CE240748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975DA77-59CE-B55A-9E57-2AFF8AFA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B2F6C48-6EF1-0EEE-D5F6-ADDCE9CD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6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B4485C3C-C783-3DA6-8A32-CE0F1AE9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78D0300-CD0F-EC65-0D29-A814D967C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74D3B00-895D-5CD3-6BCA-32813EC31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8EE056-7054-4953-8678-E251284D74AA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0E67FE4-2CD5-C843-A6C7-28D141032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401AE6A-87D5-9F68-6C67-6B8F72E68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E1AA0-59E2-4DBD-B896-4D80505E24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81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23" Type="http://schemas.openxmlformats.org/officeDocument/2006/relationships/image" Target="../media/image21.svg"/><Relationship Id="rId28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g"/><Relationship Id="rId22" Type="http://schemas.openxmlformats.org/officeDocument/2006/relationships/image" Target="../media/image18.png"/><Relationship Id="rId27" Type="http://schemas.openxmlformats.org/officeDocument/2006/relationships/image" Target="../media/image25.svg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09488FED-E9C6-C779-CE65-3BF811A41D90}"/>
              </a:ext>
            </a:extLst>
          </p:cNvPr>
          <p:cNvSpPr txBox="1"/>
          <p:nvPr/>
        </p:nvSpPr>
        <p:spPr>
          <a:xfrm>
            <a:off x="4781" y="6127673"/>
            <a:ext cx="12187219" cy="247144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principal riesgo de contaminación con el amianto se produce durante el proceso de retirada de  los materiales que lo contienen </a:t>
            </a: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Un desamiantado mal realizado, produce una contaminación ambiental por emisión de fibras de amianto muy  superior que la generada por la simple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presencia del material sin descontaminar</a:t>
            </a: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Por ello, los trabajos se deben desarrollar adoptando una serie de medidas preventivas que garanticen la seguridad personal de los trabajadores 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expuestos, y otras colectivas que impidan la contaminación de terceras personas</a:t>
            </a:r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CBE445CB-D73A-3FAB-F83B-6AF2C6523C99}"/>
              </a:ext>
            </a:extLst>
          </p:cNvPr>
          <p:cNvSpPr/>
          <p:nvPr/>
        </p:nvSpPr>
        <p:spPr>
          <a:xfrm>
            <a:off x="98981" y="117066"/>
            <a:ext cx="11994037" cy="494105"/>
          </a:xfrm>
          <a:prstGeom prst="rect">
            <a:avLst/>
          </a:prstGeom>
          <a:solidFill>
            <a:srgbClr val="FF00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27D1812F-94EC-25DA-3275-14E3F59F34D1}"/>
              </a:ext>
            </a:extLst>
          </p:cNvPr>
          <p:cNvSpPr/>
          <p:nvPr/>
        </p:nvSpPr>
        <p:spPr>
          <a:xfrm>
            <a:off x="7746911" y="117066"/>
            <a:ext cx="1698534" cy="494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/>
              <a:t>91 726 45 83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849237CE-C346-AB93-0A7C-D84D6EDE55B2}"/>
              </a:ext>
            </a:extLst>
          </p:cNvPr>
          <p:cNvGrpSpPr/>
          <p:nvPr/>
        </p:nvGrpSpPr>
        <p:grpSpPr>
          <a:xfrm>
            <a:off x="7928265" y="174525"/>
            <a:ext cx="230833" cy="379186"/>
            <a:chOff x="8947440" y="1684837"/>
            <a:chExt cx="230833" cy="37918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E1ECF06B-C8ED-4128-7367-1AFC0D5E1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50" t="34335" r="15468" b="19926"/>
            <a:stretch/>
          </p:blipFill>
          <p:spPr>
            <a:xfrm>
              <a:off x="8957532" y="1757049"/>
              <a:ext cx="189553" cy="226005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xmlns="" id="{91270219-3D4A-8890-DA4C-11F38CC16791}"/>
                </a:ext>
              </a:extLst>
            </p:cNvPr>
            <p:cNvSpPr/>
            <p:nvPr/>
          </p:nvSpPr>
          <p:spPr>
            <a:xfrm rot="19372983">
              <a:off x="9099925" y="1684837"/>
              <a:ext cx="78348" cy="2292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xmlns="" id="{6771340E-B2D7-63C7-8DD6-DB0C1E84EB1C}"/>
                </a:ext>
              </a:extLst>
            </p:cNvPr>
            <p:cNvSpPr/>
            <p:nvPr/>
          </p:nvSpPr>
          <p:spPr>
            <a:xfrm rot="19372983">
              <a:off x="8947440" y="1838352"/>
              <a:ext cx="76318" cy="2256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9E87BA61-9582-DE09-6D1F-92FB8331F840}"/>
              </a:ext>
            </a:extLst>
          </p:cNvPr>
          <p:cNvSpPr/>
          <p:nvPr/>
        </p:nvSpPr>
        <p:spPr>
          <a:xfrm>
            <a:off x="1842576" y="109619"/>
            <a:ext cx="1698534" cy="494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info@gdatecnica.com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E2CDFF30-903E-02C0-404C-EFFAF715B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216" y="227686"/>
            <a:ext cx="1000265" cy="26673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508AC634-3A15-0405-DEE5-D58CC9743881}"/>
              </a:ext>
            </a:extLst>
          </p:cNvPr>
          <p:cNvSpPr txBox="1"/>
          <p:nvPr/>
        </p:nvSpPr>
        <p:spPr>
          <a:xfrm>
            <a:off x="191165" y="22589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Inicio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B74D2CCB-8396-0F19-9A07-AFB5F049D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686571" y="276927"/>
            <a:ext cx="283919" cy="20068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C5B4E9BD-0725-613C-A4F2-D5DFCF4E59CA}"/>
              </a:ext>
            </a:extLst>
          </p:cNvPr>
          <p:cNvSpPr txBox="1"/>
          <p:nvPr/>
        </p:nvSpPr>
        <p:spPr>
          <a:xfrm>
            <a:off x="1705037" y="983587"/>
            <a:ext cx="9272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        Identificación de amianto          Retirada de fibrocemento          Descontaminación amianto          Mediciones ambientales           Limpieza técnica centro de datos            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08464F9C-AB47-377B-5CCC-217655C6D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050" y="856636"/>
            <a:ext cx="1314633" cy="42392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F05D5253-C5F8-2795-6B58-1A8768A79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4" y="673941"/>
            <a:ext cx="1725648" cy="991662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A9FD05AA-0BE4-C4A1-B5FE-DC5ABD791A1C}"/>
              </a:ext>
            </a:extLst>
          </p:cNvPr>
          <p:cNvSpPr txBox="1"/>
          <p:nvPr/>
        </p:nvSpPr>
        <p:spPr>
          <a:xfrm>
            <a:off x="6780447" y="2291009"/>
            <a:ext cx="449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Identificación de amianto</a:t>
            </a:r>
          </a:p>
        </p:txBody>
      </p:sp>
      <p:pic>
        <p:nvPicPr>
          <p:cNvPr id="3" name="Imagen 2" descr="Vista de un edificio&#10;&#10;Descripción generada automáticamente con confianza media">
            <a:extLst>
              <a:ext uri="{FF2B5EF4-FFF2-40B4-BE49-F238E27FC236}">
                <a16:creationId xmlns:a16="http://schemas.microsoft.com/office/drawing/2014/main" xmlns="" id="{2F3C4997-D20C-144F-DF20-0842592D8A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t="-79" r="-336" b="58066"/>
          <a:stretch/>
        </p:blipFill>
        <p:spPr>
          <a:xfrm>
            <a:off x="59746" y="1769168"/>
            <a:ext cx="12033272" cy="3935301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25F5F830-5B01-733E-04AE-36448BCD6507}"/>
              </a:ext>
            </a:extLst>
          </p:cNvPr>
          <p:cNvSpPr txBox="1"/>
          <p:nvPr/>
        </p:nvSpPr>
        <p:spPr>
          <a:xfrm>
            <a:off x="3367955" y="2178742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Retirada de fibrocemento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CC0E9EBB-9E10-0FE7-6780-0F250C7F44CC}"/>
              </a:ext>
            </a:extLst>
          </p:cNvPr>
          <p:cNvSpPr txBox="1"/>
          <p:nvPr/>
        </p:nvSpPr>
        <p:spPr>
          <a:xfrm>
            <a:off x="5434410" y="4464677"/>
            <a:ext cx="6441187" cy="73866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fibrocemento se trata principalmente de amianto mezclado con cemento,</a:t>
            </a:r>
          </a:p>
          <a:p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Aproximadamente entre el 10 y el 25 % de su peso, dependiendo de la función</a:t>
            </a:r>
          </a:p>
          <a:p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fabricado y de su antigüedad </a:t>
            </a:r>
          </a:p>
        </p:txBody>
      </p:sp>
      <p:pic>
        <p:nvPicPr>
          <p:cNvPr id="23" name="Imagen 22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xmlns="" id="{B9C5F4DF-78DD-55FD-1CD0-78151E651F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" y="8941018"/>
            <a:ext cx="2786044" cy="2089533"/>
          </a:xfrm>
          <a:prstGeom prst="rect">
            <a:avLst/>
          </a:prstGeom>
        </p:spPr>
      </p:pic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xmlns="" id="{F0AEBA0C-DA8A-1FA9-1B1D-EF3AB93D43C0}"/>
              </a:ext>
            </a:extLst>
          </p:cNvPr>
          <p:cNvSpPr/>
          <p:nvPr/>
        </p:nvSpPr>
        <p:spPr>
          <a:xfrm>
            <a:off x="1600620" y="10442649"/>
            <a:ext cx="1091223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cubiertas</a:t>
            </a:r>
          </a:p>
        </p:txBody>
      </p:sp>
      <p:pic>
        <p:nvPicPr>
          <p:cNvPr id="31" name="Imagen 30" descr="Una puerta de vidrio&#10;&#10;Descripción generada automáticamente con confianza media">
            <a:extLst>
              <a:ext uri="{FF2B5EF4-FFF2-40B4-BE49-F238E27FC236}">
                <a16:creationId xmlns:a16="http://schemas.microsoft.com/office/drawing/2014/main" xmlns="" id="{19967DB7-A2E5-ED7D-CC49-701D2C4CE7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14945" r="7037" b="10915"/>
          <a:stretch/>
        </p:blipFill>
        <p:spPr>
          <a:xfrm>
            <a:off x="3007582" y="8948415"/>
            <a:ext cx="2786044" cy="2083347"/>
          </a:xfrm>
          <a:prstGeom prst="rect">
            <a:avLst/>
          </a:prstGeom>
        </p:spPr>
      </p:pic>
      <p:pic>
        <p:nvPicPr>
          <p:cNvPr id="36" name="Imagen 35" descr="Un edificio de ladrillo con ventanas&#10;&#10;Descripción generada automáticamente con confianza media">
            <a:extLst>
              <a:ext uri="{FF2B5EF4-FFF2-40B4-BE49-F238E27FC236}">
                <a16:creationId xmlns:a16="http://schemas.microsoft.com/office/drawing/2014/main" xmlns="" id="{E082D329-740F-9197-C5A7-12BF8C7CB7F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18620"/>
          <a:stretch/>
        </p:blipFill>
        <p:spPr>
          <a:xfrm>
            <a:off x="6037614" y="8967277"/>
            <a:ext cx="2750089" cy="2080723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xmlns="" id="{005A85F8-8DC7-30FB-4302-BEC49AD2B134}"/>
              </a:ext>
            </a:extLst>
          </p:cNvPr>
          <p:cNvSpPr/>
          <p:nvPr/>
        </p:nvSpPr>
        <p:spPr>
          <a:xfrm>
            <a:off x="4580057" y="10462883"/>
            <a:ext cx="1091223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bajantes interiores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xmlns="" id="{0526D8F1-D923-F6A1-816D-8EB904D12A69}"/>
              </a:ext>
            </a:extLst>
          </p:cNvPr>
          <p:cNvSpPr/>
          <p:nvPr/>
        </p:nvSpPr>
        <p:spPr>
          <a:xfrm>
            <a:off x="7599085" y="10462982"/>
            <a:ext cx="1091223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bajantes exteriores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xmlns="" id="{86444688-F96F-2346-3315-F73A2A8640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5445" y="9074959"/>
            <a:ext cx="2230027" cy="1561922"/>
          </a:xfrm>
          <a:prstGeom prst="rect">
            <a:avLst/>
          </a:prstGeom>
        </p:spPr>
      </p:pic>
      <p:pic>
        <p:nvPicPr>
          <p:cNvPr id="42" name="Imagen 41" descr="Imagen que contiene interior, tabla, sucio, verde&#10;&#10;Descripción generada automáticamente">
            <a:extLst>
              <a:ext uri="{FF2B5EF4-FFF2-40B4-BE49-F238E27FC236}">
                <a16:creationId xmlns:a16="http://schemas.microsoft.com/office/drawing/2014/main" xmlns="" id="{039E450A-8022-02FF-B281-321D4AACCD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13" y="11292526"/>
            <a:ext cx="2750089" cy="2062567"/>
          </a:xfrm>
          <a:prstGeom prst="rect">
            <a:avLst/>
          </a:prstGeom>
        </p:spPr>
      </p:pic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xmlns="" id="{4CDF8463-7F6B-8974-7BA6-A7475656A5C9}"/>
              </a:ext>
            </a:extLst>
          </p:cNvPr>
          <p:cNvSpPr/>
          <p:nvPr/>
        </p:nvSpPr>
        <p:spPr>
          <a:xfrm>
            <a:off x="7570924" y="12846811"/>
            <a:ext cx="1091223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colectores</a:t>
            </a:r>
          </a:p>
        </p:txBody>
      </p:sp>
      <p:pic>
        <p:nvPicPr>
          <p:cNvPr id="50" name="Imagen 49" descr="Imagen que contiene interior, edificio, cocina, pequeño&#10;&#10;Descripción generada automáticamente">
            <a:extLst>
              <a:ext uri="{FF2B5EF4-FFF2-40B4-BE49-F238E27FC236}">
                <a16:creationId xmlns:a16="http://schemas.microsoft.com/office/drawing/2014/main" xmlns="" id="{4390D0BB-F601-2A7A-8098-E98A50A09DD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5" b="36039"/>
          <a:stretch/>
        </p:blipFill>
        <p:spPr>
          <a:xfrm>
            <a:off x="9019436" y="11273215"/>
            <a:ext cx="2750089" cy="2081878"/>
          </a:xfrm>
          <a:prstGeom prst="rect">
            <a:avLst/>
          </a:prstGeom>
        </p:spPr>
      </p:pic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xmlns="" id="{1E55D5B2-96F0-8C09-8DB1-C607AE034BA2}"/>
              </a:ext>
            </a:extLst>
          </p:cNvPr>
          <p:cNvSpPr/>
          <p:nvPr/>
        </p:nvSpPr>
        <p:spPr>
          <a:xfrm>
            <a:off x="10544244" y="12842512"/>
            <a:ext cx="1091223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depósitos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7D76A462-F522-3D1D-90F7-1E77EFA58D29}"/>
              </a:ext>
            </a:extLst>
          </p:cNvPr>
          <p:cNvSpPr txBox="1"/>
          <p:nvPr/>
        </p:nvSpPr>
        <p:spPr>
          <a:xfrm>
            <a:off x="843829" y="11357372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puede retirar el fibrocemento?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BC8C83E9-6E4A-46B2-5DEF-93352434A95A}"/>
              </a:ext>
            </a:extLst>
          </p:cNvPr>
          <p:cNvSpPr txBox="1"/>
          <p:nvPr/>
        </p:nvSpPr>
        <p:spPr>
          <a:xfrm>
            <a:off x="-96340" y="11963413"/>
            <a:ext cx="6211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 normativa legal es muy clara, únicamente pueden manipular material 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que contiene amianto las empresas que figuren en el Registro de Empresas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con Riesgo de Amianto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RERA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70F1CDB9-A471-B032-EA37-98C74742AE25}"/>
              </a:ext>
            </a:extLst>
          </p:cNvPr>
          <p:cNvSpPr txBox="1"/>
          <p:nvPr/>
        </p:nvSpPr>
        <p:spPr>
          <a:xfrm>
            <a:off x="5426142" y="14094773"/>
            <a:ext cx="481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¿Cuándo hay que retirar el fibrocemento?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A3CEEFC9-0472-21FC-FC41-F8F9CC04C628}"/>
              </a:ext>
            </a:extLst>
          </p:cNvPr>
          <p:cNvSpPr txBox="1"/>
          <p:nvPr/>
        </p:nvSpPr>
        <p:spPr>
          <a:xfrm>
            <a:off x="4400604" y="14884924"/>
            <a:ext cx="740874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obligatorio proceder a la retirada del fibrocemento en las siguientes circunstancias: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Cuando </a:t>
            </a:r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llegado al final de su vida útil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Esta puede variar en función de las condiciones climatológicas que hubiese soportado, el grado de agresión sufrido por su uso en el caso de cubiertas con instalaciones,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Las NTP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(Notas Técnicas de Prevención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 del INSHT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(Instituto Nacional de Seguridad e Higiene en el Trabajo)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del año 2014, acota el ciclo de vida de los materiales con amianto entre los 30 y los 50 años. 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 Oficina Federal de Edificaciones de Suecia, establece en 35 años la vida útil de las cubiertas de fibrocemento</a:t>
            </a:r>
          </a:p>
          <a:p>
            <a:pPr algn="just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Cuando los materiales con fibrocemento </a:t>
            </a:r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han deteriorado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es obligatorio su retirada.  Por ejemplo, tuberías con fugas, cubiertas con holguras, fisuras, goteras,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Si se </a:t>
            </a:r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 realizar cualquier tipo de manipulación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 intervención sobre la cubierta, es obligatorio su retirada, ya que el fibrocemento no permite actuar sobre el si no es para su retirada. </a:t>
            </a:r>
          </a:p>
        </p:txBody>
      </p:sp>
      <p:pic>
        <p:nvPicPr>
          <p:cNvPr id="28" name="Imagen 27" descr="Un hombre con un casco&#10;&#10;Descripción generada automáticamente con confianza baja">
            <a:extLst>
              <a:ext uri="{FF2B5EF4-FFF2-40B4-BE49-F238E27FC236}">
                <a16:creationId xmlns:a16="http://schemas.microsoft.com/office/drawing/2014/main" xmlns="" id="{F74F3DC0-B14A-5650-7F7A-1433D044B85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" y="14279439"/>
            <a:ext cx="3893518" cy="5191356"/>
          </a:xfrm>
          <a:prstGeom prst="rect">
            <a:avLst/>
          </a:prstGeom>
          <a:effectLst/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3914AFD7-611C-6C89-BECA-F5A07C962BC0}"/>
              </a:ext>
            </a:extLst>
          </p:cNvPr>
          <p:cNvSpPr txBox="1"/>
          <p:nvPr/>
        </p:nvSpPr>
        <p:spPr>
          <a:xfrm>
            <a:off x="3009638" y="20098076"/>
            <a:ext cx="70283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/>
              <a:t>Especializados en la Retirada, </a:t>
            </a:r>
          </a:p>
          <a:p>
            <a:pPr algn="ctr"/>
            <a:r>
              <a:rPr lang="es-ES" sz="3200" dirty="0"/>
              <a:t>Gestión y Sustitución de Fibrocemento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xmlns="" id="{DCA515C9-4D6A-D5C2-96BA-94CDC365BD75}"/>
              </a:ext>
            </a:extLst>
          </p:cNvPr>
          <p:cNvSpPr/>
          <p:nvPr/>
        </p:nvSpPr>
        <p:spPr>
          <a:xfrm>
            <a:off x="1419225" y="12851218"/>
            <a:ext cx="4252055" cy="71393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xmlns="" id="{57AA34A6-2B77-09DD-317C-048F30B15E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2264" y="12995453"/>
            <a:ext cx="531225" cy="427465"/>
          </a:xfrm>
          <a:prstGeom prst="rect">
            <a:avLst/>
          </a:prstGeom>
          <a:effectLst/>
          <a:scene3d>
            <a:camera prst="orthographicFront">
              <a:rot lat="0" lon="299964" rev="0"/>
            </a:camera>
            <a:lightRig rig="threePt" dir="t"/>
          </a:scene3d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xmlns="" id="{E7479F28-5C3E-C76D-A88E-C9C073BEAB50}"/>
              </a:ext>
            </a:extLst>
          </p:cNvPr>
          <p:cNvSpPr txBox="1"/>
          <p:nvPr/>
        </p:nvSpPr>
        <p:spPr>
          <a:xfrm>
            <a:off x="2499356" y="13026207"/>
            <a:ext cx="327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Trabajamos en todo el Territorio Nacional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xmlns="" id="{E14548EB-6FD2-DCC7-42C2-52C2234A797E}"/>
              </a:ext>
            </a:extLst>
          </p:cNvPr>
          <p:cNvSpPr/>
          <p:nvPr/>
        </p:nvSpPr>
        <p:spPr>
          <a:xfrm>
            <a:off x="166829" y="3122007"/>
            <a:ext cx="3579509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Sustituimos cubiertas de fibrocemento</a:t>
            </a:r>
          </a:p>
        </p:txBody>
      </p:sp>
      <p:pic>
        <p:nvPicPr>
          <p:cNvPr id="22" name="Imagen 21" descr="Imagen de la pantalla de un puente&#10;&#10;Descripción generada automáticamente con confianza baja">
            <a:extLst>
              <a:ext uri="{FF2B5EF4-FFF2-40B4-BE49-F238E27FC236}">
                <a16:creationId xmlns:a16="http://schemas.microsoft.com/office/drawing/2014/main" xmlns="" id="{7C820085-1590-74B7-4348-70E00DFB42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" y="23225181"/>
            <a:ext cx="12196778" cy="7812197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xmlns="" id="{53FBA92D-25B7-398F-BDFD-CD57DC573A2B}"/>
              </a:ext>
            </a:extLst>
          </p:cNvPr>
          <p:cNvSpPr/>
          <p:nvPr/>
        </p:nvSpPr>
        <p:spPr>
          <a:xfrm>
            <a:off x="-1" y="21532249"/>
            <a:ext cx="12216395" cy="37735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xmlns="" id="{54E660C4-CF95-DBE1-F2FB-4B09AC067F7E}"/>
              </a:ext>
            </a:extLst>
          </p:cNvPr>
          <p:cNvSpPr txBox="1"/>
          <p:nvPr/>
        </p:nvSpPr>
        <p:spPr>
          <a:xfrm>
            <a:off x="1353596" y="21803858"/>
            <a:ext cx="993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Olvídese de preocupaciones, realizamos el trabajo de forma integral </a:t>
            </a: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xmlns="" id="{9E3315E0-36DA-EC85-B2BB-A5CA846E4DA2}"/>
              </a:ext>
            </a:extLst>
          </p:cNvPr>
          <p:cNvCxnSpPr/>
          <p:nvPr/>
        </p:nvCxnSpPr>
        <p:spPr>
          <a:xfrm>
            <a:off x="708187" y="22352759"/>
            <a:ext cx="108957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Gráfico 56" descr="Libreta de direcciones contorno">
            <a:extLst>
              <a:ext uri="{FF2B5EF4-FFF2-40B4-BE49-F238E27FC236}">
                <a16:creationId xmlns:a16="http://schemas.microsoft.com/office/drawing/2014/main" xmlns="" id="{9CCEACA4-E0AB-D817-AAA8-7FAB3382920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 l="28918" t="17273" r="32619" b="16322"/>
          <a:stretch/>
        </p:blipFill>
        <p:spPr>
          <a:xfrm>
            <a:off x="1035999" y="22747066"/>
            <a:ext cx="351700" cy="607205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xmlns="" id="{96F330F4-66B8-B4D4-722E-D619B42FBF6E}"/>
              </a:ext>
            </a:extLst>
          </p:cNvPr>
          <p:cNvSpPr txBox="1"/>
          <p:nvPr/>
        </p:nvSpPr>
        <p:spPr>
          <a:xfrm>
            <a:off x="476609" y="23267258"/>
            <a:ext cx="1483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Les asesoramos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y facilitamos un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presupuesto</a:t>
            </a:r>
          </a:p>
        </p:txBody>
      </p:sp>
      <p:pic>
        <p:nvPicPr>
          <p:cNvPr id="60" name="Gráfico 59" descr="Portapapeles con relleno sólido">
            <a:extLst>
              <a:ext uri="{FF2B5EF4-FFF2-40B4-BE49-F238E27FC236}">
                <a16:creationId xmlns:a16="http://schemas.microsoft.com/office/drawing/2014/main" xmlns="" id="{97A23942-29E8-F3F8-7DE0-B61C1C1F873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949771" y="22745260"/>
            <a:ext cx="523220" cy="523220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xmlns="" id="{BF87038E-05C6-FC39-A782-ED81F7CE1A93}"/>
              </a:ext>
            </a:extLst>
          </p:cNvPr>
          <p:cNvSpPr txBox="1"/>
          <p:nvPr/>
        </p:nvSpPr>
        <p:spPr>
          <a:xfrm>
            <a:off x="2251927" y="23239357"/>
            <a:ext cx="19144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Realizamos  las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tramitaciones con las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 autoridades laborales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 y ambientales </a:t>
            </a:r>
          </a:p>
        </p:txBody>
      </p:sp>
      <p:pic>
        <p:nvPicPr>
          <p:cNvPr id="67" name="Gráfico 66" descr="Barricada de construcción con relleno sólido">
            <a:extLst>
              <a:ext uri="{FF2B5EF4-FFF2-40B4-BE49-F238E27FC236}">
                <a16:creationId xmlns:a16="http://schemas.microsoft.com/office/drawing/2014/main" xmlns="" id="{F9B9CCC4-E4DA-AD08-0B38-58D4771B79A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522006" y="22945930"/>
            <a:ext cx="359553" cy="359553"/>
          </a:xfrm>
          <a:prstGeom prst="rect">
            <a:avLst/>
          </a:prstGeom>
        </p:spPr>
      </p:pic>
      <p:pic>
        <p:nvPicPr>
          <p:cNvPr id="69" name="Gráfico 68" descr="Hogar contorno">
            <a:extLst>
              <a:ext uri="{FF2B5EF4-FFF2-40B4-BE49-F238E27FC236}">
                <a16:creationId xmlns:a16="http://schemas.microsoft.com/office/drawing/2014/main" xmlns="" id="{423DB7EA-B018-FD96-228C-A2A0047E28D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285824" y="22669315"/>
            <a:ext cx="523221" cy="523221"/>
          </a:xfrm>
          <a:prstGeom prst="rect">
            <a:avLst/>
          </a:prstGeom>
        </p:spPr>
      </p:pic>
      <p:sp>
        <p:nvSpPr>
          <p:cNvPr id="70" name="CuadroTexto 69">
            <a:extLst>
              <a:ext uri="{FF2B5EF4-FFF2-40B4-BE49-F238E27FC236}">
                <a16:creationId xmlns:a16="http://schemas.microsoft.com/office/drawing/2014/main" xmlns="" id="{5D53051F-A457-E1B3-DB69-6D3B1FE78FC1}"/>
              </a:ext>
            </a:extLst>
          </p:cNvPr>
          <p:cNvSpPr txBox="1"/>
          <p:nvPr/>
        </p:nvSpPr>
        <p:spPr>
          <a:xfrm>
            <a:off x="4609955" y="23239356"/>
            <a:ext cx="197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Preparamos todas las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 medidas de seguridad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y ejecutamos el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desamiantado </a:t>
            </a:r>
          </a:p>
        </p:txBody>
      </p:sp>
      <p:pic>
        <p:nvPicPr>
          <p:cNvPr id="72" name="Gráfico 71" descr="Camión contorno">
            <a:extLst>
              <a:ext uri="{FF2B5EF4-FFF2-40B4-BE49-F238E27FC236}">
                <a16:creationId xmlns:a16="http://schemas.microsoft.com/office/drawing/2014/main" xmlns="" id="{2591DF7E-8A30-25F4-E207-B3E34A01EC3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7691146" y="22688465"/>
            <a:ext cx="673433" cy="673433"/>
          </a:xfrm>
          <a:prstGeom prst="rect">
            <a:avLst/>
          </a:prstGeom>
        </p:spPr>
      </p:pic>
      <p:pic>
        <p:nvPicPr>
          <p:cNvPr id="74" name="Gráfico 73" descr="Círculos con flechas con relleno sólido">
            <a:extLst>
              <a:ext uri="{FF2B5EF4-FFF2-40B4-BE49-F238E27FC236}">
                <a16:creationId xmlns:a16="http://schemas.microsoft.com/office/drawing/2014/main" xmlns="" id="{2DB7FADD-1233-FE19-656A-AC2B46D4B08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662320" y="22629812"/>
            <a:ext cx="448648" cy="448648"/>
          </a:xfrm>
          <a:prstGeom prst="rect">
            <a:avLst/>
          </a:prstGeom>
        </p:spPr>
      </p:pic>
      <p:sp>
        <p:nvSpPr>
          <p:cNvPr id="75" name="CuadroTexto 74">
            <a:extLst>
              <a:ext uri="{FF2B5EF4-FFF2-40B4-BE49-F238E27FC236}">
                <a16:creationId xmlns:a16="http://schemas.microsoft.com/office/drawing/2014/main" xmlns="" id="{462DD9A4-D45D-E973-57E0-807BFBB4E093}"/>
              </a:ext>
            </a:extLst>
          </p:cNvPr>
          <p:cNvSpPr txBox="1"/>
          <p:nvPr/>
        </p:nvSpPr>
        <p:spPr>
          <a:xfrm>
            <a:off x="6849944" y="23252779"/>
            <a:ext cx="2448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Transportamos y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gestionamos el fibrocemento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en planta autorizada por 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medioambiente</a:t>
            </a:r>
          </a:p>
        </p:txBody>
      </p:sp>
      <p:pic>
        <p:nvPicPr>
          <p:cNvPr id="77" name="Gráfico 76" descr="Insignia de portapapeles con relleno sólido">
            <a:extLst>
              <a:ext uri="{FF2B5EF4-FFF2-40B4-BE49-F238E27FC236}">
                <a16:creationId xmlns:a16="http://schemas.microsoft.com/office/drawing/2014/main" xmlns="" id="{04A7B4C1-8E12-C6BD-352D-C7A104FE1093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 t="9492" r="-18075"/>
          <a:stretch/>
        </p:blipFill>
        <p:spPr>
          <a:xfrm>
            <a:off x="10422749" y="22772324"/>
            <a:ext cx="682588" cy="523220"/>
          </a:xfrm>
          <a:prstGeom prst="rect">
            <a:avLst/>
          </a:prstGeom>
        </p:spPr>
      </p:pic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xmlns="" id="{9F1D09B1-04F4-F4AD-CEA3-568A7C240669}"/>
              </a:ext>
            </a:extLst>
          </p:cNvPr>
          <p:cNvCxnSpPr/>
          <p:nvPr/>
        </p:nvCxnSpPr>
        <p:spPr>
          <a:xfrm>
            <a:off x="10855549" y="22772324"/>
            <a:ext cx="352767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xmlns="" id="{C8054182-7361-340B-9141-1599AC075B98}"/>
              </a:ext>
            </a:extLst>
          </p:cNvPr>
          <p:cNvSpPr txBox="1"/>
          <p:nvPr/>
        </p:nvSpPr>
        <p:spPr>
          <a:xfrm>
            <a:off x="9510018" y="23267258"/>
            <a:ext cx="24173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Les entregamos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documento de identificación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del porte y certificado del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gestor final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A426076F-1E16-92C4-F079-F782B4E5EC91}"/>
              </a:ext>
            </a:extLst>
          </p:cNvPr>
          <p:cNvSpPr/>
          <p:nvPr/>
        </p:nvSpPr>
        <p:spPr>
          <a:xfrm>
            <a:off x="28506" y="29943538"/>
            <a:ext cx="12192002" cy="10953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</a:rPr>
              <a:t>                                                          Solicita información sin compromiso   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xmlns="" id="{32C4CD31-DC62-0A7E-C64B-63D1D9A15FE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15417" y="30094560"/>
            <a:ext cx="2086266" cy="54300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F7B35B3B-EE2B-ED36-D93A-7DAC41A177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8" t="6204" r="3475"/>
          <a:stretch/>
        </p:blipFill>
        <p:spPr>
          <a:xfrm>
            <a:off x="132299" y="30055037"/>
            <a:ext cx="1607917" cy="93013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4DE9C90A-6CE1-4D17-AD24-904991F24A5E}"/>
              </a:ext>
            </a:extLst>
          </p:cNvPr>
          <p:cNvSpPr txBox="1"/>
          <p:nvPr/>
        </p:nvSpPr>
        <p:spPr>
          <a:xfrm>
            <a:off x="423983" y="28953330"/>
            <a:ext cx="609801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Sustituimos cubiertas de fibrocemento por panel sándwich </a:t>
            </a:r>
          </a:p>
        </p:txBody>
      </p:sp>
    </p:spTree>
    <p:extLst>
      <p:ext uri="{BB962C8B-B14F-4D97-AF65-F5344CB8AC3E}">
        <p14:creationId xmlns:p14="http://schemas.microsoft.com/office/powerpoint/2010/main" val="32026628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478</Words>
  <Application>Microsoft Office PowerPoint</Application>
  <PresentationFormat>Personalizado</PresentationFormat>
  <Paragraphs>171</Paragraphs>
  <Slides>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Felix Enseñat</dc:creator>
  <cp:lastModifiedBy>Aes</cp:lastModifiedBy>
  <cp:revision>8</cp:revision>
  <dcterms:created xsi:type="dcterms:W3CDTF">2024-04-07T15:49:14Z</dcterms:created>
  <dcterms:modified xsi:type="dcterms:W3CDTF">2024-04-09T07:10:27Z</dcterms:modified>
</cp:coreProperties>
</file>